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8" r:id="rId11"/>
    <p:sldId id="337" r:id="rId12"/>
    <p:sldId id="335" r:id="rId13"/>
    <p:sldId id="340" r:id="rId14"/>
    <p:sldId id="341" r:id="rId15"/>
    <p:sldId id="342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0000"/>
    <a:srgbClr val="CC0099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67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594F36-84D8-41F2-AB6C-A724EAAE4A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EC38F-7236-4F28-93DF-C2CCBBEE6A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C1A1-0889-41DE-A66A-E364095B44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9BC0-065D-42BB-A7FD-88E6E6BC9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B933B-8305-4B68-BC8F-953C88B8BB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B343-2627-4595-B236-2FE0BA052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A07F-1ACB-42FA-B937-4512D00A98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9C05-FB09-4DAD-A87E-136FF8D007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27304-4A1B-4415-B0CD-D8727B23AA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3067-3B33-454E-9DF8-D62A666F88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952C1-4C75-4E42-BEB1-7CDF380BE3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BB39-420B-4711-BACB-C8A7142E45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14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D6F81FC1-EBAA-4304-9357-ADF3928554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Randomized gossip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Stephen Boyd</a:t>
            </a:r>
            <a:r>
              <a:rPr lang="en-US" altLang="zh-TW" sz="2000" i="1" dirty="0" smtClean="0"/>
              <a:t>,  </a:t>
            </a:r>
            <a:r>
              <a:rPr lang="en-US" altLang="zh-TW" sz="2000" i="1" dirty="0" err="1" smtClean="0"/>
              <a:t>Arpita</a:t>
            </a:r>
            <a:r>
              <a:rPr lang="en-US" altLang="zh-TW" sz="2000" i="1" dirty="0" smtClean="0"/>
              <a:t> </a:t>
            </a:r>
            <a:r>
              <a:rPr lang="en-US" altLang="zh-TW" sz="2000" i="1" dirty="0" err="1" smtClean="0"/>
              <a:t>Ghosh</a:t>
            </a:r>
            <a:r>
              <a:rPr lang="en-US" altLang="zh-TW" sz="2000" i="1" dirty="0" smtClean="0"/>
              <a:t>, </a:t>
            </a:r>
            <a:r>
              <a:rPr lang="en-US" altLang="zh-TW" sz="2000" i="1" dirty="0" err="1" smtClean="0"/>
              <a:t>Balaji</a:t>
            </a:r>
            <a:r>
              <a:rPr lang="en-US" altLang="zh-TW" sz="2000" i="1" dirty="0" smtClean="0"/>
              <a:t> </a:t>
            </a:r>
            <a:r>
              <a:rPr lang="en-US" altLang="zh-TW" sz="2000" i="1" dirty="0" err="1" smtClean="0"/>
              <a:t>Prabhakar</a:t>
            </a:r>
            <a:r>
              <a:rPr lang="en-US" altLang="zh-TW" sz="2000" i="1" dirty="0" smtClean="0"/>
              <a:t>,  and </a:t>
            </a:r>
            <a:r>
              <a:rPr lang="en-US" altLang="zh-TW" sz="2000" dirty="0" err="1" smtClean="0"/>
              <a:t>Devavrat</a:t>
            </a:r>
            <a:r>
              <a:rPr lang="en-US" altLang="zh-TW" sz="2000" dirty="0" smtClean="0"/>
              <a:t> Shah, </a:t>
            </a:r>
            <a:r>
              <a:rPr lang="en-US" altLang="zh-TW" sz="2000" i="1" dirty="0" smtClean="0"/>
              <a:t>IEEE Transactions on Information Theory</a:t>
            </a:r>
            <a:r>
              <a:rPr lang="en-US" altLang="zh-TW" sz="2000" dirty="0" smtClean="0"/>
              <a:t>, </a:t>
            </a:r>
            <a:r>
              <a:rPr lang="pt-BR" altLang="zh-TW" sz="2000" dirty="0" smtClean="0"/>
              <a:t>VOL. 52, NO. 6, pp. 2508-2530, JUNE 2006.</a:t>
            </a:r>
            <a:endParaRPr lang="en-US" altLang="zh-TW" sz="2000" dirty="0" smtClean="0"/>
          </a:p>
          <a:p>
            <a:r>
              <a:rPr lang="en-US" altLang="zh-TW" sz="2400" dirty="0" smtClean="0"/>
              <a:t>Gossip algorithm: an algorithm in which each node can communicate with no more than one neighbor in each time slot.</a:t>
            </a:r>
          </a:p>
          <a:p>
            <a:r>
              <a:rPr lang="en-US" altLang="zh-TW" sz="2400" dirty="0" smtClean="0"/>
              <a:t>Consider a network (connected graph) G=(V,E)</a:t>
            </a:r>
          </a:p>
          <a:p>
            <a:r>
              <a:rPr lang="en-US" altLang="zh-TW" sz="2400" dirty="0" smtClean="0"/>
              <a:t>Each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holds an initial scalar value x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(0) in R, and x(0)=(x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(0),…, x</a:t>
            </a:r>
            <a:r>
              <a:rPr lang="en-US" altLang="zh-TW" sz="2400" baseline="-25000" dirty="0" smtClean="0"/>
              <a:t>n</a:t>
            </a:r>
            <a:r>
              <a:rPr lang="en-US" altLang="zh-TW" sz="2400" dirty="0" smtClean="0"/>
              <a:t>(0))</a:t>
            </a:r>
          </a:p>
          <a:p>
            <a:r>
              <a:rPr lang="en-US" altLang="zh-TW" sz="2400" dirty="0" smtClean="0"/>
              <a:t>The problem is to compute the average of the initial values,              ,via a gossip algorithm</a:t>
            </a:r>
            <a:endParaRPr lang="zh-TW" altLang="en-US" sz="2400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491880" y="5733256"/>
          <a:ext cx="13652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Formula" r:id="rId3" imgW="689760" imgH="437040" progId="Equation.Ribbit">
                  <p:embed/>
                </p:oleObj>
              </mc:Choice>
              <mc:Fallback>
                <p:oleObj name="Formula" r:id="rId3" imgW="689760" imgH="4370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733256"/>
                        <a:ext cx="13652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Further reading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 smtClean="0"/>
              <a:t>Lin Xiao and Stephen Boyd, “Systems &amp; Control Letters,” 53 (2004) 65 – 78.</a:t>
            </a:r>
          </a:p>
          <a:p>
            <a:r>
              <a:rPr lang="en-US" altLang="zh-TW" sz="1800" dirty="0" smtClean="0"/>
              <a:t>Stephen Boyd</a:t>
            </a:r>
            <a:r>
              <a:rPr lang="en-US" altLang="zh-TW" sz="1800" i="1" dirty="0" smtClean="0"/>
              <a:t>,  </a:t>
            </a:r>
            <a:r>
              <a:rPr lang="en-US" altLang="zh-TW" sz="1800" i="1" dirty="0" err="1" smtClean="0"/>
              <a:t>Arpita</a:t>
            </a:r>
            <a:r>
              <a:rPr lang="en-US" altLang="zh-TW" sz="1800" i="1" dirty="0" smtClean="0"/>
              <a:t> </a:t>
            </a:r>
            <a:r>
              <a:rPr lang="en-US" altLang="zh-TW" sz="1800" i="1" dirty="0" err="1" smtClean="0"/>
              <a:t>Ghosh</a:t>
            </a:r>
            <a:r>
              <a:rPr lang="en-US" altLang="zh-TW" sz="1800" i="1" dirty="0" smtClean="0"/>
              <a:t>, </a:t>
            </a:r>
            <a:r>
              <a:rPr lang="en-US" altLang="zh-TW" sz="1800" i="1" dirty="0" err="1" smtClean="0"/>
              <a:t>Balaji</a:t>
            </a:r>
            <a:r>
              <a:rPr lang="en-US" altLang="zh-TW" sz="1800" i="1" dirty="0" smtClean="0"/>
              <a:t> </a:t>
            </a:r>
            <a:r>
              <a:rPr lang="en-US" altLang="zh-TW" sz="1800" i="1" dirty="0" err="1" smtClean="0"/>
              <a:t>Prabhakar</a:t>
            </a:r>
            <a:r>
              <a:rPr lang="en-US" altLang="zh-TW" sz="1800" i="1" dirty="0" smtClean="0"/>
              <a:t>,  and </a:t>
            </a:r>
            <a:r>
              <a:rPr lang="en-US" altLang="zh-TW" sz="1800" dirty="0" err="1" smtClean="0"/>
              <a:t>Devavrat</a:t>
            </a:r>
            <a:r>
              <a:rPr lang="en-US" altLang="zh-TW" sz="1800" dirty="0" smtClean="0"/>
              <a:t> Shah, </a:t>
            </a:r>
            <a:r>
              <a:rPr lang="en-US" altLang="zh-TW" sz="1800" i="1" dirty="0" smtClean="0"/>
              <a:t>IEEE Transactions on Information Theory</a:t>
            </a:r>
            <a:r>
              <a:rPr lang="en-US" altLang="zh-TW" sz="1800" dirty="0" smtClean="0"/>
              <a:t>, </a:t>
            </a:r>
            <a:r>
              <a:rPr lang="pt-BR" altLang="zh-TW" sz="1800" dirty="0" smtClean="0"/>
              <a:t>VOL. 52, NO. 6, pp. 2508-2530, JUNE 2006.</a:t>
            </a:r>
          </a:p>
          <a:p>
            <a:r>
              <a:rPr lang="en-US" altLang="zh-TW" sz="1800" dirty="0" err="1" smtClean="0"/>
              <a:t>Alireza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Tahbaz-Salehi</a:t>
            </a:r>
            <a:r>
              <a:rPr lang="en-US" altLang="zh-TW" sz="1800" dirty="0" smtClean="0"/>
              <a:t> and Ali </a:t>
            </a:r>
            <a:r>
              <a:rPr lang="en-US" altLang="zh-TW" sz="1800" dirty="0" err="1" smtClean="0"/>
              <a:t>Jadbabaie</a:t>
            </a:r>
            <a:r>
              <a:rPr lang="en-US" altLang="zh-TW" sz="1800" dirty="0" smtClean="0"/>
              <a:t>, On Consensus Over Random Networks, Forty-Fourth Annual </a:t>
            </a:r>
            <a:r>
              <a:rPr lang="en-US" altLang="zh-TW" sz="1800" dirty="0" err="1" smtClean="0"/>
              <a:t>Allerton</a:t>
            </a:r>
            <a:r>
              <a:rPr lang="en-US" altLang="zh-TW" sz="1800" dirty="0" smtClean="0"/>
              <a:t> Conference, 2006 </a:t>
            </a:r>
            <a:r>
              <a:rPr lang="en-US" altLang="zh-TW" sz="1800" dirty="0" smtClean="0">
                <a:solidFill>
                  <a:srgbClr val="0000FF"/>
                </a:solidFill>
              </a:rPr>
              <a:t>(</a:t>
            </a:r>
            <a:r>
              <a:rPr lang="en-US" altLang="zh-TW" sz="1800" dirty="0" err="1" smtClean="0">
                <a:solidFill>
                  <a:srgbClr val="0000FF"/>
                </a:solidFill>
              </a:rPr>
              <a:t>Ergodicity</a:t>
            </a:r>
            <a:r>
              <a:rPr lang="en-US" altLang="zh-TW" sz="1800" dirty="0" smtClean="0">
                <a:solidFill>
                  <a:srgbClr val="0000FF"/>
                </a:solidFill>
              </a:rPr>
              <a:t> of the product of </a:t>
            </a:r>
            <a:r>
              <a:rPr lang="en-US" altLang="zh-TW" sz="1800" dirty="0" err="1" smtClean="0">
                <a:solidFill>
                  <a:srgbClr val="0000FF"/>
                </a:solidFill>
              </a:rPr>
              <a:t>i.i.d</a:t>
            </a:r>
            <a:r>
              <a:rPr lang="en-US" altLang="zh-TW" sz="1800" dirty="0" smtClean="0">
                <a:solidFill>
                  <a:srgbClr val="0000FF"/>
                </a:solidFill>
              </a:rPr>
              <a:t>. random matrices)</a:t>
            </a:r>
          </a:p>
          <a:p>
            <a:r>
              <a:rPr lang="en-US" altLang="zh-TW" sz="1800" dirty="0" smtClean="0"/>
              <a:t>Fabio </a:t>
            </a:r>
            <a:r>
              <a:rPr lang="en-US" altLang="zh-TW" sz="1800" dirty="0" err="1" smtClean="0"/>
              <a:t>Fagnani</a:t>
            </a:r>
            <a:r>
              <a:rPr lang="en-US" altLang="zh-TW" sz="1800" dirty="0" smtClean="0"/>
              <a:t> and </a:t>
            </a:r>
            <a:r>
              <a:rPr lang="en-US" altLang="zh-TW" sz="1800" dirty="0" err="1" smtClean="0"/>
              <a:t>Sandro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Zampieri</a:t>
            </a:r>
            <a:r>
              <a:rPr lang="en-US" altLang="zh-TW" sz="1800" dirty="0" smtClean="0"/>
              <a:t>, Randomized consensus algorithms over large scale networks</a:t>
            </a:r>
            <a:r>
              <a:rPr lang="en-US" altLang="zh-TW" sz="1800" dirty="0" smtClean="0">
                <a:solidFill>
                  <a:srgbClr val="0000FF"/>
                </a:solidFill>
              </a:rPr>
              <a:t>. (Various consensus models)</a:t>
            </a:r>
          </a:p>
          <a:p>
            <a:r>
              <a:rPr lang="en-US" altLang="zh-TW" sz="1800" dirty="0" smtClean="0"/>
              <a:t>Boris N. </a:t>
            </a:r>
            <a:r>
              <a:rPr lang="en-US" altLang="zh-TW" sz="1800" dirty="0" err="1" smtClean="0"/>
              <a:t>Oreshkin</a:t>
            </a:r>
            <a:r>
              <a:rPr lang="en-US" altLang="zh-TW" sz="1800" dirty="0" smtClean="0"/>
              <a:t>, Mark J. Coates, and Michael G. </a:t>
            </a:r>
            <a:r>
              <a:rPr lang="en-US" altLang="zh-TW" sz="1800" dirty="0" err="1" smtClean="0"/>
              <a:t>Rabbat</a:t>
            </a:r>
            <a:r>
              <a:rPr lang="en-US" altLang="zh-TW" sz="1800" dirty="0" smtClean="0"/>
              <a:t>, Optimization and Analysis of Distributed Averaging With Short Node Memory, IEEE TRANSACTIONS ON SIGNAL PROCESSING, VOL. 58, NO. 5, MAY 2010. </a:t>
            </a:r>
            <a:r>
              <a:rPr lang="en-US" altLang="zh-TW" sz="1800" dirty="0" smtClean="0">
                <a:solidFill>
                  <a:srgbClr val="0000FF"/>
                </a:solidFill>
              </a:rPr>
              <a:t>(Filtering and prediction)</a:t>
            </a:r>
          </a:p>
          <a:p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How does the topology of a network affect the rate of convergence? e.g., removing a link from a network or adding another link. Trees or networks with lots of loops.</a:t>
            </a:r>
          </a:p>
          <a:p>
            <a:r>
              <a:rPr lang="en-US" altLang="zh-TW" sz="2400" dirty="0" smtClean="0"/>
              <a:t>Here the sequence of random matrices are </a:t>
            </a:r>
            <a:r>
              <a:rPr lang="en-US" altLang="zh-TW" sz="2400" dirty="0" err="1" smtClean="0"/>
              <a:t>i.i.d</a:t>
            </a:r>
            <a:r>
              <a:rPr lang="en-US" altLang="zh-TW" sz="2400" dirty="0" smtClean="0"/>
              <a:t>. Is it possible to extend it to the more general setting? e.g., One </a:t>
            </a:r>
            <a:r>
              <a:rPr lang="en-US" altLang="zh-TW" sz="2400" smtClean="0"/>
              <a:t>might follow </a:t>
            </a:r>
            <a:r>
              <a:rPr lang="en-US" altLang="zh-TW" sz="2400" dirty="0" smtClean="0"/>
              <a:t>a random walk in the network. The value of the next state and the value of the current state of the random walk are averaged.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Spread of information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Other objective functions, e.g., max, min.</a:t>
            </a:r>
          </a:p>
          <a:p>
            <a:r>
              <a:rPr lang="en-US" altLang="zh-TW" sz="2400" dirty="0" smtClean="0"/>
              <a:t>How fast is information distributed over a network via a randomized gossip algorithm?</a:t>
            </a:r>
          </a:p>
          <a:p>
            <a:r>
              <a:rPr lang="en-US" altLang="zh-TW" sz="2400" dirty="0" smtClean="0"/>
              <a:t>Start from the initial state x(0)=(1,0,…,0), i.e., only the first vertex has the information.</a:t>
            </a:r>
          </a:p>
          <a:p>
            <a:r>
              <a:rPr lang="en-US" altLang="zh-TW" sz="2400" dirty="0" smtClean="0"/>
              <a:t>If x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(t)&gt;0, then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must have been “visited”  (at least once) by time t via the randomized gossip algorithm. </a:t>
            </a:r>
          </a:p>
          <a:p>
            <a:r>
              <a:rPr lang="en-US" altLang="zh-TW" sz="2400" dirty="0" smtClean="0"/>
              <a:t>                             can be used to bound the probability that all the vertices received the information.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331640" y="5157192"/>
          <a:ext cx="2971006" cy="37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Formula" r:id="rId3" imgW="1839240" imgH="194400" progId="Equation.Ribbit">
                  <p:embed/>
                </p:oleObj>
              </mc:Choice>
              <mc:Fallback>
                <p:oleObj name="Formula" r:id="rId3" imgW="1839240" imgH="1944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157192"/>
                        <a:ext cx="2971006" cy="370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Influence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2400" dirty="0" smtClean="0"/>
              <a:t>x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(t): the degree of influence (power) of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at time t</a:t>
            </a:r>
          </a:p>
          <a:p>
            <a:r>
              <a:rPr lang="en-US" altLang="zh-TW" dirty="0" smtClean="0"/>
              <a:t>   :</a:t>
            </a:r>
            <a:r>
              <a:rPr lang="en-US" altLang="zh-TW" sz="2400" dirty="0" smtClean="0"/>
              <a:t>the influence from j to </a:t>
            </a:r>
            <a:r>
              <a:rPr lang="en-US" altLang="zh-TW" sz="2400" dirty="0" err="1" smtClean="0"/>
              <a:t>i</a:t>
            </a:r>
            <a:endParaRPr lang="en-US" altLang="zh-TW" sz="2400" dirty="0" smtClean="0"/>
          </a:p>
          <a:p>
            <a:r>
              <a:rPr lang="en-US" altLang="zh-TW" sz="2400" dirty="0" smtClean="0"/>
              <a:t>We still have</a:t>
            </a:r>
          </a:p>
          <a:p>
            <a:r>
              <a:rPr lang="en-US" altLang="zh-TW" sz="2400" dirty="0" smtClean="0"/>
              <a:t>But the weight matrix W is much more complicated. It may not be nonnegative, or doubly stochastic.</a:t>
            </a:r>
          </a:p>
          <a:p>
            <a:r>
              <a:rPr lang="en-US" altLang="zh-TW" sz="2400" dirty="0" smtClean="0"/>
              <a:t>Convergence might be a problem.</a:t>
            </a:r>
            <a:endParaRPr lang="zh-TW" altLang="en-US" sz="2400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547664" y="2060848"/>
          <a:ext cx="61071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Formula" r:id="rId3" imgW="2762280" imgH="448560" progId="Equation.Ribbit">
                  <p:embed/>
                </p:oleObj>
              </mc:Choice>
              <mc:Fallback>
                <p:oleObj name="Formula" r:id="rId3" imgW="2762280" imgH="4485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060848"/>
                        <a:ext cx="610711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331640" y="4100562"/>
          <a:ext cx="339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Formula" r:id="rId5" imgW="171720" imgH="169200" progId="Equation.Ribbit">
                  <p:embed/>
                </p:oleObj>
              </mc:Choice>
              <mc:Fallback>
                <p:oleObj name="Formula" r:id="rId5" imgW="171720" imgH="1692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100562"/>
                        <a:ext cx="33972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434382" y="4513560"/>
          <a:ext cx="2217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Formula" r:id="rId7" imgW="1118880" imgH="179280" progId="Equation.Ribbit">
                  <p:embed/>
                </p:oleObj>
              </mc:Choice>
              <mc:Fallback>
                <p:oleObj name="Formula" r:id="rId7" imgW="1118880" imgH="179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382" y="4513560"/>
                        <a:ext cx="22177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Command hierarchies</a:t>
            </a:r>
            <a:endParaRPr lang="zh-TW" altLang="en-US" dirty="0"/>
          </a:p>
        </p:txBody>
      </p:sp>
      <p:pic>
        <p:nvPicPr>
          <p:cNvPr id="5" name="圖片 4" descr="Fig 10.4 Hierarchy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988300" cy="490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Emergent power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Define </a:t>
            </a:r>
            <a:r>
              <a:rPr lang="en-US" altLang="zh-TW" sz="2800" dirty="0" smtClean="0">
                <a:solidFill>
                  <a:srgbClr val="0000FF"/>
                </a:solidFill>
              </a:rPr>
              <a:t>power</a:t>
            </a:r>
            <a:r>
              <a:rPr lang="en-US" altLang="zh-TW" sz="2800" dirty="0" smtClean="0"/>
              <a:t> as the degree of influence in a social network</a:t>
            </a:r>
          </a:p>
          <a:p>
            <a:r>
              <a:rPr lang="en-US" altLang="zh-TW" sz="2800" dirty="0" smtClean="0"/>
              <a:t>How does one increase his/her power?</a:t>
            </a:r>
          </a:p>
          <a:p>
            <a:r>
              <a:rPr lang="en-US" altLang="zh-TW" sz="2800" dirty="0" smtClean="0"/>
              <a:t>Acquisition of </a:t>
            </a:r>
            <a:r>
              <a:rPr lang="en-US" altLang="zh-TW" sz="2800" dirty="0" smtClean="0">
                <a:solidFill>
                  <a:srgbClr val="0000FF"/>
                </a:solidFill>
              </a:rPr>
              <a:t>weight</a:t>
            </a:r>
            <a:r>
              <a:rPr lang="en-US" altLang="zh-TW" sz="2800" dirty="0" smtClean="0"/>
              <a:t> influence: increase the influence to others and reduce the influence from others</a:t>
            </a:r>
          </a:p>
          <a:p>
            <a:r>
              <a:rPr lang="en-US" altLang="zh-TW" sz="2800" dirty="0" smtClean="0"/>
              <a:t>Acquisition of </a:t>
            </a:r>
            <a:r>
              <a:rPr lang="en-US" altLang="zh-TW" sz="2800" dirty="0" smtClean="0">
                <a:solidFill>
                  <a:srgbClr val="0000FF"/>
                </a:solidFill>
              </a:rPr>
              <a:t>link</a:t>
            </a:r>
            <a:r>
              <a:rPr lang="en-US" altLang="zh-TW" sz="2800" dirty="0" smtClean="0"/>
              <a:t> influence: rewiring links (by knowing more important people) is less effective.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Asynchronous time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Each vertex has a clock which ticks at the times of a rate 1 Poisson process.</a:t>
            </a:r>
          </a:p>
          <a:p>
            <a:r>
              <a:rPr lang="en-US" altLang="zh-TW" sz="2400" dirty="0" smtClean="0"/>
              <a:t>Superposition of independent Poisson processes is also a Poisson process with the rate equal to the sum of the rates of the original Poisson processes.</a:t>
            </a:r>
          </a:p>
          <a:p>
            <a:r>
              <a:rPr lang="en-US" altLang="zh-TW" sz="2400" dirty="0" err="1" smtClean="0"/>
              <a:t>Uniformization</a:t>
            </a:r>
            <a:r>
              <a:rPr lang="en-US" altLang="zh-TW" sz="2400" dirty="0" smtClean="0"/>
              <a:t>: consider a Poisson process with rate n for clock ticks (as there are n vertices). </a:t>
            </a:r>
          </a:p>
          <a:p>
            <a:r>
              <a:rPr lang="en-US" altLang="zh-TW" sz="2400" dirty="0" smtClean="0"/>
              <a:t>With probability 1/n, a clock tick is chosen for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Asynchronous time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In the </a:t>
            </a:r>
            <a:r>
              <a:rPr lang="en-US" altLang="zh-TW" sz="2400" dirty="0" err="1" smtClean="0"/>
              <a:t>kth</a:t>
            </a:r>
            <a:r>
              <a:rPr lang="en-US" altLang="zh-TW" sz="2400" dirty="0" smtClean="0"/>
              <a:t> time slot, let node </a:t>
            </a:r>
            <a:r>
              <a:rPr lang="en-US" altLang="zh-TW" sz="2400" dirty="0" err="1" smtClean="0"/>
              <a:t>i’s</a:t>
            </a:r>
            <a:r>
              <a:rPr lang="en-US" altLang="zh-TW" sz="2400" dirty="0" smtClean="0"/>
              <a:t> clock tick and let it contact some neighboring node j with probability P</a:t>
            </a:r>
            <a:r>
              <a:rPr lang="en-US" altLang="zh-TW" sz="2400" baseline="-25000" dirty="0" smtClean="0"/>
              <a:t>ij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Both vertices set their values equal to the average of their current values.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With probability       , the random matrix W(k) is              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where Q is the permutation matrix  that interchange the </a:t>
            </a:r>
            <a:r>
              <a:rPr lang="en-US" altLang="zh-TW" sz="2400" dirty="0" err="1" smtClean="0"/>
              <a:t>ith</a:t>
            </a:r>
            <a:r>
              <a:rPr lang="en-US" altLang="zh-TW" sz="2400" dirty="0" smtClean="0"/>
              <a:t> and </a:t>
            </a:r>
            <a:r>
              <a:rPr lang="en-US" altLang="zh-TW" sz="2400" dirty="0" err="1" smtClean="0"/>
              <a:t>jth</a:t>
            </a:r>
            <a:r>
              <a:rPr lang="en-US" altLang="zh-TW" sz="2400" dirty="0" smtClean="0"/>
              <a:t> coordinates.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699792" y="3933056"/>
          <a:ext cx="27289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Formula" r:id="rId3" imgW="1377000" imgH="179280" progId="Equation.Ribbit">
                  <p:embed/>
                </p:oleObj>
              </mc:Choice>
              <mc:Fallback>
                <p:oleObj name="Formula" r:id="rId3" imgW="1377000" imgH="1792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933056"/>
                        <a:ext cx="272891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563888" y="4941169"/>
          <a:ext cx="162165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Formula" r:id="rId5" imgW="564120" imgH="329040" progId="Equation.Ribbit">
                  <p:embed/>
                </p:oleObj>
              </mc:Choice>
              <mc:Fallback>
                <p:oleObj name="Formula" r:id="rId5" imgW="564120" imgH="3290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941169"/>
                        <a:ext cx="162165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851920" y="4293096"/>
          <a:ext cx="504254" cy="57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Formula" r:id="rId7" imgW="290880" imgH="330480" progId="Equation.Ribbit">
                  <p:embed/>
                </p:oleObj>
              </mc:Choice>
              <mc:Fallback>
                <p:oleObj name="Formula" r:id="rId7" imgW="290880" imgH="3304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93096"/>
                        <a:ext cx="504254" cy="573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Condition for convergence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W(k) is a T-transform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If                     , then 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  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835696" y="2636912"/>
          <a:ext cx="53101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Formula" r:id="rId3" imgW="2677320" imgH="179280" progId="Equation.Ribbit">
                  <p:embed/>
                </p:oleObj>
              </mc:Choice>
              <mc:Fallback>
                <p:oleObj name="Formula" r:id="rId3" imgW="2677320" imgH="1792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636912"/>
                        <a:ext cx="53101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763688" y="3861048"/>
          <a:ext cx="615565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Formula" r:id="rId5" imgW="2912400" imgH="727920" progId="Equation.Ribbit">
                  <p:embed/>
                </p:oleObj>
              </mc:Choice>
              <mc:Fallback>
                <p:oleObj name="Formula" r:id="rId5" imgW="2912400" imgH="7279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861048"/>
                        <a:ext cx="6155655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691680" y="3284984"/>
          <a:ext cx="19986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Formula" r:id="rId7" imgW="1007280" imgH="179280" progId="Equation.Ribbit">
                  <p:embed/>
                </p:oleObj>
              </mc:Choice>
              <mc:Fallback>
                <p:oleObj name="Formula" r:id="rId7" imgW="1007280" imgH="179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284984"/>
                        <a:ext cx="19986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Proof of convergence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W(k) is a T-transform and thus symmetric, i.e., W(k)</a:t>
            </a:r>
            <a:r>
              <a:rPr lang="en-US" altLang="zh-TW" sz="2400" baseline="30000" dirty="0" smtClean="0"/>
              <a:t>T </a:t>
            </a:r>
            <a:r>
              <a:rPr lang="en-US" altLang="zh-TW" sz="2400" dirty="0" smtClean="0"/>
              <a:t>=W(k).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Let y(k)=x(k)-x</a:t>
            </a:r>
            <a:r>
              <a:rPr lang="en-US" altLang="zh-TW" sz="2400" baseline="-25000" dirty="0" smtClean="0"/>
              <a:t>avg</a:t>
            </a:r>
            <a:r>
              <a:rPr lang="en-US" altLang="zh-TW" sz="2400" b="1" dirty="0" smtClean="0"/>
              <a:t>1</a:t>
            </a:r>
            <a:r>
              <a:rPr lang="en-US" altLang="zh-TW" sz="2400" baseline="30000" dirty="0" smtClean="0"/>
              <a:t>T</a:t>
            </a:r>
            <a:r>
              <a:rPr lang="en-US" altLang="zh-TW" sz="2400" dirty="0" smtClean="0"/>
              <a:t>, where</a:t>
            </a:r>
            <a:endParaRPr lang="en-US" altLang="zh-TW" sz="2400" baseline="-25000" dirty="0" smtClean="0"/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331640" y="2852936"/>
          <a:ext cx="5097462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Formula" r:id="rId3" imgW="2571840" imgH="684720" progId="Equation.Ribbit">
                  <p:embed/>
                </p:oleObj>
              </mc:Choice>
              <mc:Fallback>
                <p:oleObj name="Formula" r:id="rId3" imgW="2571840" imgH="6847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852936"/>
                        <a:ext cx="5097462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987824" y="5157192"/>
          <a:ext cx="22939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Formula" r:id="rId5" imgW="1157040" imgH="437040" progId="Equation.Ribbit">
                  <p:embed/>
                </p:oleObj>
              </mc:Choice>
              <mc:Fallback>
                <p:oleObj name="Formula" r:id="rId5" imgW="1157040" imgH="4370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157192"/>
                        <a:ext cx="2293938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Since W(k) is doubly stochastic,</a:t>
            </a:r>
          </a:p>
          <a:p>
            <a:r>
              <a:rPr lang="en-US" altLang="zh-TW" sz="2400" dirty="0" smtClean="0"/>
              <a:t>Thus,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Taking the conditional expectation yields</a:t>
            </a:r>
          </a:p>
          <a:p>
            <a:r>
              <a:rPr lang="en-US" altLang="zh-TW" sz="2400" dirty="0" smtClean="0"/>
              <a:t> 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318000" y="3175000"/>
          <a:ext cx="35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Formula" r:id="rId3" imgW="180000" imgH="180000" progId="Equation.Ribbit">
                  <p:embed/>
                </p:oleObj>
              </mc:Choice>
              <mc:Fallback>
                <p:oleObj name="Formula" r:id="rId3" imgW="180000" imgH="1800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175000"/>
                        <a:ext cx="355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290763" y="2420938"/>
          <a:ext cx="59150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Formula" r:id="rId5" imgW="2983320" imgH="179280" progId="Equation.Ribbit">
                  <p:embed/>
                </p:oleObj>
              </mc:Choice>
              <mc:Fallback>
                <p:oleObj name="Formula" r:id="rId5" imgW="2983320" imgH="1792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2420938"/>
                        <a:ext cx="59150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6372200" y="1916832"/>
          <a:ext cx="1428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Formula" r:id="rId7" imgW="721440" imgH="179280" progId="Equation.Ribbit">
                  <p:embed/>
                </p:oleObj>
              </mc:Choice>
              <mc:Fallback>
                <p:oleObj name="Formula" r:id="rId7" imgW="721440" imgH="179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916832"/>
                        <a:ext cx="14287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979712" y="2924944"/>
          <a:ext cx="568863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Formula" r:id="rId9" imgW="2786400" imgH="416880" progId="Equation.Ribbit">
                  <p:embed/>
                </p:oleObj>
              </mc:Choice>
              <mc:Fallback>
                <p:oleObj name="Formula" r:id="rId9" imgW="2786400" imgH="4168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924944"/>
                        <a:ext cx="5688632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2843808" y="4581128"/>
          <a:ext cx="4987925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Formula" r:id="rId11" imgW="2443680" imgH="637560" progId="Equation.Ribbit">
                  <p:embed/>
                </p:oleObj>
              </mc:Choice>
              <mc:Fallback>
                <p:oleObj name="Formula" r:id="rId11" imgW="2443680" imgH="63756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581128"/>
                        <a:ext cx="4987925" cy="154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Note that</a:t>
            </a:r>
          </a:p>
          <a:p>
            <a:r>
              <a:rPr lang="en-US" altLang="zh-TW" dirty="0" smtClean="0"/>
              <a:t>Let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2400" dirty="0" smtClean="0"/>
              <a:t>This is because the largest eigenvalue of E(W(k)) is 1 and the largest eigenvalue of </a:t>
            </a:r>
          </a:p>
          <a:p>
            <a:r>
              <a:rPr lang="en-US" altLang="zh-TW" dirty="0" smtClean="0"/>
              <a:t>                  </a:t>
            </a:r>
            <a:r>
              <a:rPr lang="en-US" altLang="zh-TW" sz="2400" dirty="0" smtClean="0"/>
              <a:t>is c.</a:t>
            </a:r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347864" y="1916832"/>
          <a:ext cx="41513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Formula" r:id="rId3" imgW="2347200" imgH="437040" progId="Equation.Ribbit">
                  <p:embed/>
                </p:oleObj>
              </mc:Choice>
              <mc:Fallback>
                <p:oleObj name="Formula" r:id="rId3" imgW="2347200" imgH="437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916832"/>
                        <a:ext cx="415131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835696" y="3193207"/>
          <a:ext cx="4875212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Formula" r:id="rId5" imgW="2458800" imgH="771120" progId="Equation.Ribbit">
                  <p:embed/>
                </p:oleObj>
              </mc:Choice>
              <mc:Fallback>
                <p:oleObj name="Formula" r:id="rId5" imgW="2458800" imgH="7711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193207"/>
                        <a:ext cx="4875212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195736" y="2780928"/>
          <a:ext cx="2089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Formula" r:id="rId7" imgW="1054440" imgH="179280" progId="Equation.Ribbit">
                  <p:embed/>
                </p:oleObj>
              </mc:Choice>
              <mc:Fallback>
                <p:oleObj name="Formula" r:id="rId7" imgW="1054440" imgH="179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80928"/>
                        <a:ext cx="20891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475656" y="5661248"/>
          <a:ext cx="20462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Formula" r:id="rId9" imgW="1031400" imgH="330480" progId="Equation.Ribbit">
                  <p:embed/>
                </p:oleObj>
              </mc:Choice>
              <mc:Fallback>
                <p:oleObj name="Formula" r:id="rId9" imgW="1031400" imgH="3304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661248"/>
                        <a:ext cx="2046288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sz="2400" dirty="0" smtClean="0"/>
              <a:t>Taking expectations on both sides yields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Recursively expanding the inequality yields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From Markov’s inequality,</a:t>
            </a:r>
            <a:endParaRPr lang="zh-TW" altLang="en-US" sz="2400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403648" y="1988840"/>
          <a:ext cx="57753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Formula" r:id="rId3" imgW="2828520" imgH="194400" progId="Equation.Ribbit">
                  <p:embed/>
                </p:oleObj>
              </mc:Choice>
              <mc:Fallback>
                <p:oleObj name="Formula" r:id="rId3" imgW="2828520" imgH="1944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88840"/>
                        <a:ext cx="57753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547664" y="2996952"/>
          <a:ext cx="54006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Formula" r:id="rId5" imgW="2644200" imgH="194400" progId="Equation.Ribbit">
                  <p:embed/>
                </p:oleObj>
              </mc:Choice>
              <mc:Fallback>
                <p:oleObj name="Formula" r:id="rId5" imgW="2644200" imgH="1944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996952"/>
                        <a:ext cx="540067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165350" y="4362450"/>
          <a:ext cx="4308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Formula" r:id="rId7" imgW="2109600" imgH="196920" progId="Equation.Ribbit">
                  <p:embed/>
                </p:oleObj>
              </mc:Choice>
              <mc:Fallback>
                <p:oleObj name="Formula" r:id="rId7" imgW="2109600" imgH="19692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362450"/>
                        <a:ext cx="43084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3275856" y="5589240"/>
          <a:ext cx="4286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Formula" r:id="rId9" imgW="2162880" imgH="353160" progId="Equation.Ribbit">
                  <p:embed/>
                </p:oleObj>
              </mc:Choice>
              <mc:Fallback>
                <p:oleObj name="Formula" r:id="rId9" imgW="2162880" imgH="35316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589240"/>
                        <a:ext cx="42862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Since c&lt;1,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From the </a:t>
            </a:r>
            <a:r>
              <a:rPr lang="en-US" altLang="zh-TW" sz="2400" dirty="0" err="1" smtClean="0"/>
              <a:t>Borel-Cantelli</a:t>
            </a:r>
            <a:r>
              <a:rPr lang="en-US" altLang="zh-TW" sz="2400" dirty="0" smtClean="0"/>
              <a:t> lemma,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Thus,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131840" y="1916832"/>
          <a:ext cx="34083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Formula" r:id="rId3" imgW="1719720" imgH="348120" progId="Equation.Ribbit">
                  <p:embed/>
                </p:oleObj>
              </mc:Choice>
              <mc:Fallback>
                <p:oleObj name="Formula" r:id="rId3" imgW="1719720" imgH="3481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16832"/>
                        <a:ext cx="340836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092450" y="3429000"/>
          <a:ext cx="29797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Formula" r:id="rId5" imgW="1502640" imgH="253080" progId="Equation.Ribbit">
                  <p:embed/>
                </p:oleObj>
              </mc:Choice>
              <mc:Fallback>
                <p:oleObj name="Formula" r:id="rId5" imgW="1502640" imgH="2530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3429000"/>
                        <a:ext cx="297973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059832" y="4437112"/>
          <a:ext cx="28892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Formula" r:id="rId7" imgW="1458000" imgH="241560" progId="Equation.Ribbit">
                  <p:embed/>
                </p:oleObj>
              </mc:Choice>
              <mc:Fallback>
                <p:oleObj name="Formula" r:id="rId7" imgW="1458000" imgH="24156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437112"/>
                        <a:ext cx="28892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9581</TotalTime>
  <Words>792</Words>
  <Application>Microsoft Office PowerPoint</Application>
  <PresentationFormat>如螢幕大小 (4:3)</PresentationFormat>
  <Paragraphs>94</Paragraphs>
  <Slides>15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Times New Roman</vt:lpstr>
      <vt:lpstr>Verdana</vt:lpstr>
      <vt:lpstr>Wingdings</vt:lpstr>
      <vt:lpstr>Bold Stripes</vt:lpstr>
      <vt:lpstr>Formula</vt:lpstr>
      <vt:lpstr>Randomized gossip algorithms</vt:lpstr>
      <vt:lpstr>Asynchronous time model</vt:lpstr>
      <vt:lpstr>Asynchronous time model</vt:lpstr>
      <vt:lpstr>Condition for convergence </vt:lpstr>
      <vt:lpstr>Proof of convergence</vt:lpstr>
      <vt:lpstr>PowerPoint 簡報</vt:lpstr>
      <vt:lpstr>PowerPoint 簡報</vt:lpstr>
      <vt:lpstr>PowerPoint 簡報</vt:lpstr>
      <vt:lpstr>PowerPoint 簡報</vt:lpstr>
      <vt:lpstr>Further reading</vt:lpstr>
      <vt:lpstr>Questions</vt:lpstr>
      <vt:lpstr>Spread of information</vt:lpstr>
      <vt:lpstr>Influence network</vt:lpstr>
      <vt:lpstr>Command hierarchies</vt:lpstr>
      <vt:lpstr>Emergent power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203</cp:revision>
  <dcterms:created xsi:type="dcterms:W3CDTF">2005-09-11T07:42:25Z</dcterms:created>
  <dcterms:modified xsi:type="dcterms:W3CDTF">2023-10-27T04:50:43Z</dcterms:modified>
</cp:coreProperties>
</file>